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6" autoAdjust="0"/>
    <p:restoredTop sz="94660"/>
  </p:normalViewPr>
  <p:slideViewPr>
    <p:cSldViewPr snapToGrid="0">
      <p:cViewPr>
        <p:scale>
          <a:sx n="122" d="100"/>
          <a:sy n="122" d="100"/>
        </p:scale>
        <p:origin x="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307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6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242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67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3" y="1386348"/>
            <a:ext cx="11012129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3" y="2585884"/>
            <a:ext cx="11012129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283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87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66332EA-C664-4845-B0DF-89CB3AFE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A1FBF8-B84B-4C8C-896F-393E5E897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6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B2477A-B93D-4C6F-88F0-BE99EBB3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4C8505-7732-4D65-892C-FE10B1C9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D9401-F278-43F2-843A-99B6707FD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1ADF-7ABC-447F-BDB0-9DF2CB850414}" type="datetimeFigureOut">
              <a:rPr lang="es-CO" smtClean="0"/>
              <a:t>31/03/25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38BE8B-35B7-40D5-B958-1DBB656A7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00CA2-6475-48A9-9A84-502D4044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A6AED-AEDC-47B0-A51F-0BBD4A59870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9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C5B9-8B47-4282-8F2A-7F83186B8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150" y="2395488"/>
            <a:ext cx="7846142" cy="1728992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CULTURA DE LA MADERA: </a:t>
            </a:r>
            <a:r>
              <a:rPr lang="en-US" b="0" i="0" u="none" strike="noStrike" dirty="0" err="1">
                <a:effectLst/>
                <a:latin typeface="-webkit-standard"/>
              </a:rPr>
              <a:t>saberes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tradicionales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en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diálogo</a:t>
            </a:r>
            <a:r>
              <a:rPr lang="en-US" b="0" i="0" u="none" strike="noStrike" dirty="0">
                <a:effectLst/>
                <a:latin typeface="-webkit-standard"/>
              </a:rPr>
              <a:t> con la Ciencia, la </a:t>
            </a:r>
            <a:r>
              <a:rPr lang="en-US" b="0" i="0" u="none" strike="noStrike" dirty="0" err="1">
                <a:effectLst/>
                <a:latin typeface="-webkit-standard"/>
              </a:rPr>
              <a:t>innovación</a:t>
            </a:r>
            <a:r>
              <a:rPr lang="en-US" b="0" i="0" u="none" strike="noStrike" dirty="0">
                <a:effectLst/>
                <a:latin typeface="-webkit-standard"/>
              </a:rPr>
              <a:t> y la </a:t>
            </a:r>
            <a:r>
              <a:rPr lang="en-US" b="0" i="0" u="none" strike="noStrike" dirty="0" err="1">
                <a:effectLst/>
                <a:latin typeface="-webkit-standard"/>
              </a:rPr>
              <a:t>sostenibilidad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E98B3-8121-42EA-801B-9C35FB5F0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9" y="4263033"/>
            <a:ext cx="7846142" cy="940465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Prof. Hader Vladimir Martinez, PhD</a:t>
            </a:r>
          </a:p>
          <a:p>
            <a:r>
              <a:rPr lang="en-US" dirty="0">
                <a:latin typeface="-webkit-standard"/>
              </a:rPr>
              <a:t>Prof. Whady Felipe Florez, PhD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930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E1F0-42D1-A2E0-20E4-21DD788C4D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4297" y="1726902"/>
            <a:ext cx="11523406" cy="485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lentos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muy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causan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/>
              <a:t>computacionales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interna y externa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no solo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transporte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propio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material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gradiente</a:t>
            </a:r>
            <a:r>
              <a:rPr lang="en-US" dirty="0"/>
              <a:t> de </a:t>
            </a:r>
            <a:r>
              <a:rPr lang="en-US" dirty="0" err="1"/>
              <a:t>concentración</a:t>
            </a:r>
            <a:r>
              <a:rPr lang="en-US" dirty="0"/>
              <a:t> de </a:t>
            </a:r>
            <a:r>
              <a:rPr lang="en-US" dirty="0" err="1"/>
              <a:t>humedad</a:t>
            </a:r>
            <a:r>
              <a:rPr lang="en-US" dirty="0"/>
              <a:t> </a:t>
            </a:r>
            <a:r>
              <a:rPr lang="en-US" b="1" dirty="0" err="1"/>
              <a:t>dentro</a:t>
            </a:r>
            <a:r>
              <a:rPr lang="en-US" b="1" dirty="0"/>
              <a:t> de la </a:t>
            </a:r>
            <a:r>
              <a:rPr lang="en-US" b="1" dirty="0" err="1"/>
              <a:t>madera</a:t>
            </a:r>
            <a:r>
              <a:rPr lang="en-US" b="1" dirty="0"/>
              <a:t> es </a:t>
            </a:r>
            <a:r>
              <a:rPr lang="en-US" b="1" dirty="0" err="1"/>
              <a:t>muchísimo</a:t>
            </a:r>
            <a:r>
              <a:rPr lang="en-US" b="1" dirty="0"/>
              <a:t> mayor</a:t>
            </a:r>
            <a:r>
              <a:rPr lang="en-US" dirty="0"/>
              <a:t> que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refleja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b="1" dirty="0" err="1"/>
              <a:t>alta</a:t>
            </a:r>
            <a:r>
              <a:rPr lang="en-US" b="1" dirty="0"/>
              <a:t> </a:t>
            </a:r>
            <a:r>
              <a:rPr lang="en-US" b="1" dirty="0" err="1"/>
              <a:t>resistencia</a:t>
            </a:r>
            <a:r>
              <a:rPr lang="en-US" b="1" dirty="0"/>
              <a:t> al </a:t>
            </a:r>
            <a:r>
              <a:rPr lang="en-US" b="1" dirty="0" err="1"/>
              <a:t>transporte</a:t>
            </a:r>
            <a:r>
              <a:rPr lang="en-US" b="1" dirty="0"/>
              <a:t> </a:t>
            </a:r>
            <a:r>
              <a:rPr lang="en-US" b="1" dirty="0" err="1"/>
              <a:t>interno</a:t>
            </a:r>
            <a:r>
              <a:rPr lang="en-US" dirty="0"/>
              <a:t>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 </a:t>
            </a:r>
            <a:r>
              <a:rPr lang="en-US" b="1" dirty="0" err="1"/>
              <a:t>limitar</a:t>
            </a:r>
            <a:r>
              <a:rPr lang="en-US" b="1" dirty="0"/>
              <a:t> la </a:t>
            </a:r>
            <a:r>
              <a:rPr lang="en-US" b="1" dirty="0" err="1"/>
              <a:t>velocidad</a:t>
            </a:r>
            <a:r>
              <a:rPr lang="en-US" b="1" dirty="0"/>
              <a:t> de </a:t>
            </a:r>
            <a:r>
              <a:rPr lang="en-US" b="1" dirty="0" err="1"/>
              <a:t>secado</a:t>
            </a:r>
            <a:r>
              <a:rPr lang="en-US" dirty="0"/>
              <a:t> </a:t>
            </a:r>
            <a:r>
              <a:rPr lang="en-US" dirty="0" err="1"/>
              <a:t>si</a:t>
            </a:r>
            <a:r>
              <a:rPr lang="en-US" dirty="0"/>
              <a:t> no se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madera</a:t>
            </a:r>
            <a:r>
              <a:rPr lang="en-US" dirty="0"/>
              <a:t>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gruesa</a:t>
            </a:r>
            <a:r>
              <a:rPr lang="en-US" dirty="0"/>
              <a:t> o </a:t>
            </a:r>
            <a:r>
              <a:rPr lang="en-US" dirty="0" err="1"/>
              <a:t>densa</a:t>
            </a:r>
            <a:r>
              <a:rPr lang="en-US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44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FEE27-173B-B2B0-665B-03701BF4561A}"/>
              </a:ext>
            </a:extLst>
          </p:cNvPr>
          <p:cNvSpPr txBox="1"/>
          <p:nvPr/>
        </p:nvSpPr>
        <p:spPr>
          <a:xfrm>
            <a:off x="235526" y="1249602"/>
            <a:ext cx="11859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sumergida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 a 80°C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causa: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D55DDA85-1BC5-35E1-EF93-40088BD8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2764472"/>
            <a:ext cx="2457450" cy="1625600"/>
          </a:xfrm>
          <a:prstGeom prst="rect">
            <a:avLst/>
          </a:prstGeom>
        </p:spPr>
      </p:pic>
      <p:pic>
        <p:nvPicPr>
          <p:cNvPr id="9" name="Picture 8" descr="A white background with black text and red letters&#10;&#10;AI-generated content may be incorrect.">
            <a:extLst>
              <a:ext uri="{FF2B5EF4-FFF2-40B4-BE49-F238E27FC236}">
                <a16:creationId xmlns:a16="http://schemas.microsoft.com/office/drawing/2014/main" id="{C6533105-8DD6-C6A3-4DE7-8CA85AF2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390072"/>
            <a:ext cx="3741882" cy="1183795"/>
          </a:xfrm>
          <a:prstGeom prst="rect">
            <a:avLst/>
          </a:prstGeom>
        </p:spPr>
      </p:pic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E898DD7-1FC0-E2A0-591A-F0EC6D3D3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1" y="2272799"/>
            <a:ext cx="3449444" cy="2608945"/>
          </a:xfrm>
          <a:prstGeom prst="rect">
            <a:avLst/>
          </a:prstGeom>
        </p:spPr>
      </p:pic>
      <p:pic>
        <p:nvPicPr>
          <p:cNvPr id="6" name="Picture 5" descr="A math problem with numbers&#10;&#10;AI-generated content may be incorrect.">
            <a:extLst>
              <a:ext uri="{FF2B5EF4-FFF2-40B4-BE49-F238E27FC236}">
                <a16:creationId xmlns:a16="http://schemas.microsoft.com/office/drawing/2014/main" id="{C5C78CB9-6220-5413-4A81-EC25AF43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20" y="4981969"/>
            <a:ext cx="3480065" cy="1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80ECB3AC-D0ED-0763-C5EC-B1BFF3F9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1180207"/>
            <a:ext cx="4421909" cy="2041402"/>
          </a:xfrm>
          <a:prstGeom prst="rect">
            <a:avLst/>
          </a:prstGeom>
        </p:spPr>
      </p:pic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CF239F6-9D65-8CF4-7095-44F7C1C1B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3429000"/>
            <a:ext cx="4577773" cy="1718183"/>
          </a:xfrm>
          <a:prstGeom prst="rect">
            <a:avLst/>
          </a:prstGeom>
        </p:spPr>
      </p:pic>
      <p:pic>
        <p:nvPicPr>
          <p:cNvPr id="9" name="Picture 8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223CFF4A-C60D-4C32-3007-4A08E3F6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54" y="1215586"/>
            <a:ext cx="4020428" cy="2220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D7E081-FED8-935B-31D1-8682BE72584B}"/>
              </a:ext>
            </a:extLst>
          </p:cNvPr>
          <p:cNvSpPr txBox="1"/>
          <p:nvPr/>
        </p:nvSpPr>
        <p:spPr>
          <a:xfrm>
            <a:off x="5665054" y="388808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Resumen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hora,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calienta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25°C a 60°C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Pierde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0.186 kg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30% al 26.3%)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Todo gracias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al balance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67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403BE7-FB2D-030F-D341-3B4C6D7659D2}"/>
              </a:ext>
            </a:extLst>
          </p:cNvPr>
          <p:cNvSpPr txBox="1"/>
          <p:nvPr/>
        </p:nvSpPr>
        <p:spPr>
          <a:xfrm>
            <a:off x="2563091" y="584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Calor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requerido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dirty="0">
                <a:solidFill>
                  <a:schemeClr val="bg1"/>
                </a:solidFill>
                <a:latin typeface="-webkit-standard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-webkit-standard"/>
              </a:rPr>
              <a:t>el</a:t>
            </a:r>
            <a:r>
              <a:rPr lang="en-US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-webkit-standard"/>
              </a:rPr>
              <a:t>secado</a:t>
            </a:r>
            <a:endParaRPr lang="en-CO" dirty="0">
              <a:solidFill>
                <a:schemeClr val="bg1"/>
              </a:solidFill>
            </a:endParaRP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030907CC-63C1-7F50-414F-08379EE44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3395"/>
            <a:ext cx="7772400" cy="1613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8B8C0-23F7-B12D-E42F-C4BD23B7F7BB}"/>
              </a:ext>
            </a:extLst>
          </p:cNvPr>
          <p:cNvSpPr txBox="1"/>
          <p:nvPr/>
        </p:nvSpPr>
        <p:spPr>
          <a:xfrm>
            <a:off x="8797636" y="1431636"/>
            <a:ext cx="2937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T!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resolver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numéricamente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prueba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error o con un solver.</a:t>
            </a:r>
          </a:p>
        </p:txBody>
      </p:sp>
      <p:pic>
        <p:nvPicPr>
          <p:cNvPr id="11" name="Picture 10" descr="A graph with a red line&#10;&#10;AI-generated content may be incorrect.">
            <a:extLst>
              <a:ext uri="{FF2B5EF4-FFF2-40B4-BE49-F238E27FC236}">
                <a16:creationId xmlns:a16="http://schemas.microsoft.com/office/drawing/2014/main" id="{AB1DDC71-AFED-2553-071F-E5D9297E4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08" y="3271395"/>
            <a:ext cx="5720053" cy="34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9FD02-A555-D8B0-1757-2AC3D4BE4738}"/>
              </a:ext>
            </a:extLst>
          </p:cNvPr>
          <p:cNvSpPr txBox="1"/>
          <p:nvPr/>
        </p:nvSpPr>
        <p:spPr>
          <a:xfrm>
            <a:off x="304800" y="109738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Conclusiones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técnicas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1. 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incrementa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→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fundamental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sistemas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circulación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velocidad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turbulento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superficies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optimizadas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7C122-F49D-74D1-C2F2-F216D703F54A}"/>
              </a:ext>
            </a:extLst>
          </p:cNvPr>
          <p:cNvSpPr txBox="1"/>
          <p:nvPr/>
        </p:nvSpPr>
        <p:spPr>
          <a:xfrm>
            <a:off x="6761018" y="1711035"/>
            <a:ext cx="52231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2. A mayor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mismo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 curva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muestra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reduce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clave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reducir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total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cuellos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botella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plantas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buen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rentabilidad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026" name="Picture 2" descr="Horno de secado de madera al vacío de alta eficiencia Elasn, máquina  secadora de madera al vacío en venta - China Secador de vacío de madera,  Secador de madera de alta frecuencia">
            <a:extLst>
              <a:ext uri="{FF2B5EF4-FFF2-40B4-BE49-F238E27FC236}">
                <a16:creationId xmlns:a16="http://schemas.microsoft.com/office/drawing/2014/main" id="{82D27F7B-6031-9E00-2AA5-DE93631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1" y="4336472"/>
            <a:ext cx="2216727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edad en la madera: importancia de su control | NASA PACK">
            <a:extLst>
              <a:ext uri="{FF2B5EF4-FFF2-40B4-BE49-F238E27FC236}">
                <a16:creationId xmlns:a16="http://schemas.microsoft.com/office/drawing/2014/main" id="{93BA41BB-0889-0501-C52E-85C891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26" y="4825433"/>
            <a:ext cx="2493817" cy="18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2D43C9-5361-057C-9928-7F056DA70BD9}"/>
              </a:ext>
            </a:extLst>
          </p:cNvPr>
          <p:cNvSpPr txBox="1"/>
          <p:nvPr/>
        </p:nvSpPr>
        <p:spPr>
          <a:xfrm>
            <a:off x="263236" y="119423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3. 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acoplado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interactúan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Parte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no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usa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calentar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estabilice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valor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intensa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Para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controlado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deformaciones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importante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modular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no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sin control.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4CF08-9C47-6441-13E0-11383B4103B5}"/>
              </a:ext>
            </a:extLst>
          </p:cNvPr>
          <p:cNvSpPr txBox="1"/>
          <p:nvPr/>
        </p:nvSpPr>
        <p:spPr>
          <a:xfrm>
            <a:off x="3311236" y="39097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4. 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ahorro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económico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alcanzar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consumo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alto,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impacto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operativos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económica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operación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2050" name="Picture 2" descr="Horno de secado de madera 50cbm/100cbm/150cbm">
            <a:extLst>
              <a:ext uri="{FF2B5EF4-FFF2-40B4-BE49-F238E27FC236}">
                <a16:creationId xmlns:a16="http://schemas.microsoft.com/office/drawing/2014/main" id="{76EA48D5-6C01-753E-0433-75790CE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3909720"/>
            <a:ext cx="2701636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building&#10;&#10;AI-generated content may be incorrect.">
            <a:extLst>
              <a:ext uri="{FF2B5EF4-FFF2-40B4-BE49-F238E27FC236}">
                <a16:creationId xmlns:a16="http://schemas.microsoft.com/office/drawing/2014/main" id="{FB714A84-7D6D-E72C-1835-5AAA7620C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1" y="1594716"/>
            <a:ext cx="376555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B43-8B3F-4CCA-E1F2-F79CE307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effectLst/>
              </a:rPr>
              <a:t>📌 </a:t>
            </a:r>
            <a:r>
              <a:rPr lang="en-US" b="1" i="0" u="none" strike="noStrike" dirty="0" err="1">
                <a:effectLst/>
              </a:rPr>
              <a:t>Recomendaciones</a:t>
            </a:r>
            <a:r>
              <a:rPr lang="en-US" b="1" i="0" u="none" strike="noStrike" dirty="0">
                <a:effectLst/>
              </a:rPr>
              <a:t> finales para la </a:t>
            </a:r>
            <a:r>
              <a:rPr lang="en-US" b="1" i="0" u="none" strike="noStrike" dirty="0" err="1">
                <a:effectLst/>
              </a:rPr>
              <a:t>industria</a:t>
            </a:r>
            <a:br>
              <a:rPr lang="en-US" b="1" i="0" u="none" strike="noStrike" dirty="0">
                <a:effectLst/>
              </a:rPr>
            </a:br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C287-CC87-EE03-E469-4F858B35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CO" b="1" i="0" u="none" strike="noStrike" dirty="0">
                <a:effectLst/>
              </a:rPr>
              <a:t> </a:t>
            </a:r>
            <a:r>
              <a:rPr lang="en-US" b="0" i="0" u="none" strike="noStrike" dirty="0" err="1">
                <a:effectLst/>
              </a:rPr>
              <a:t>Diseñar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hornos</a:t>
            </a:r>
            <a:r>
              <a:rPr lang="en-US" b="0" i="0" u="none" strike="noStrike" dirty="0">
                <a:effectLst/>
              </a:rPr>
              <a:t> con </a:t>
            </a:r>
            <a:r>
              <a:rPr lang="en-US" b="0" i="0" u="none" strike="noStrike" dirty="0" err="1">
                <a:effectLst/>
              </a:rPr>
              <a:t>buena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ventilación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forzada</a:t>
            </a:r>
            <a:r>
              <a:rPr lang="en-US" b="0" i="0" u="none" strike="noStrike" dirty="0">
                <a:effectLst/>
              </a:rPr>
              <a:t> y </a:t>
            </a:r>
            <a:r>
              <a:rPr lang="en-US" b="0" i="0" u="none" strike="noStrike" dirty="0" err="1">
                <a:effectLst/>
              </a:rPr>
              <a:t>circulación</a:t>
            </a:r>
            <a:r>
              <a:rPr lang="en-US" b="0" i="0" u="none" strike="noStrike" dirty="0">
                <a:effectLst/>
              </a:rPr>
              <a:t> interna </a:t>
            </a:r>
            <a:r>
              <a:rPr lang="en-US" b="0" i="0" u="none" strike="noStrike" dirty="0" err="1">
                <a:effectLst/>
              </a:rPr>
              <a:t>optimizada</a:t>
            </a:r>
            <a:r>
              <a:rPr lang="en-US" b="0" i="0" u="none" strike="noStrike" dirty="0">
                <a:effectLst/>
              </a:rPr>
              <a:t>.</a:t>
            </a:r>
          </a:p>
          <a:p>
            <a:r>
              <a:rPr lang="en-US" b="0" i="0" u="none" strike="noStrike" dirty="0" err="1">
                <a:effectLst/>
              </a:rPr>
              <a:t>Evaluar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uso</a:t>
            </a:r>
            <a:r>
              <a:rPr lang="en-US" b="0" i="0" u="none" strike="noStrike" dirty="0">
                <a:effectLst/>
              </a:rPr>
              <a:t> de </a:t>
            </a:r>
            <a:r>
              <a:rPr lang="en-US" b="1" i="0" u="none" strike="noStrike" dirty="0" err="1">
                <a:effectLst/>
              </a:rPr>
              <a:t>difusores</a:t>
            </a:r>
            <a:r>
              <a:rPr lang="en-US" b="1" i="0" u="none" strike="noStrike" dirty="0">
                <a:effectLst/>
              </a:rPr>
              <a:t>, </a:t>
            </a:r>
            <a:r>
              <a:rPr lang="en-US" b="1" i="0" u="none" strike="noStrike" dirty="0" err="1">
                <a:effectLst/>
              </a:rPr>
              <a:t>toberas</a:t>
            </a:r>
            <a:r>
              <a:rPr lang="en-US" b="1" i="0" u="none" strike="noStrike" dirty="0">
                <a:effectLst/>
              </a:rPr>
              <a:t> o </a:t>
            </a:r>
            <a:r>
              <a:rPr lang="en-US" b="1" i="0" u="none" strike="noStrike" dirty="0" err="1">
                <a:effectLst/>
              </a:rPr>
              <a:t>perfiles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aerodinámicos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mejorar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coeficiente</a:t>
            </a:r>
            <a:r>
              <a:rPr lang="en-US" b="0" i="0" u="none" strike="noStrike" dirty="0">
                <a:effectLst/>
              </a:rPr>
              <a:t> 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Incorporar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sensores</a:t>
            </a:r>
            <a:r>
              <a:rPr lang="en-US" b="1" i="0" u="none" strike="noStrike" dirty="0">
                <a:effectLst/>
              </a:rPr>
              <a:t> de </a:t>
            </a:r>
            <a:r>
              <a:rPr lang="en-US" b="1" i="0" u="none" strike="noStrike" dirty="0" err="1">
                <a:effectLst/>
              </a:rPr>
              <a:t>temperatura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humedad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monitorear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</a:t>
            </a:r>
            <a:r>
              <a:rPr lang="en-US" b="0" i="0" u="none" strike="noStrike" dirty="0">
                <a:effectLst/>
              </a:rPr>
              <a:t> y </a:t>
            </a:r>
            <a:r>
              <a:rPr lang="en-US" b="0" i="0" u="none" strike="noStrike" dirty="0" err="1">
                <a:effectLst/>
              </a:rPr>
              <a:t>ajustar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condiciones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dinámicamente</a:t>
            </a:r>
            <a:r>
              <a:rPr lang="en-US" b="0" i="0" u="none" strike="noStrike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Simular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procesos</a:t>
            </a:r>
            <a:r>
              <a:rPr lang="en-US" b="0" i="0" u="none" strike="noStrike" dirty="0">
                <a:effectLst/>
              </a:rPr>
              <a:t> de </a:t>
            </a:r>
            <a:r>
              <a:rPr lang="en-US" b="0" i="0" u="none" strike="noStrike" dirty="0" err="1">
                <a:effectLst/>
              </a:rPr>
              <a:t>secado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usando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modelos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como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los</a:t>
            </a:r>
            <a:r>
              <a:rPr lang="en-US" b="0" i="0" u="none" strike="noStrike" dirty="0">
                <a:effectLst/>
              </a:rPr>
              <a:t> que </a:t>
            </a:r>
            <a:r>
              <a:rPr lang="en-US" b="0" i="0" u="none" strike="noStrike" dirty="0" err="1">
                <a:effectLst/>
              </a:rPr>
              <a:t>desarrollamos</a:t>
            </a:r>
            <a:r>
              <a:rPr lang="en-US" b="0" i="0" u="none" strike="noStrike" dirty="0">
                <a:effectLst/>
              </a:rPr>
              <a:t> para </a:t>
            </a:r>
            <a:r>
              <a:rPr lang="en-US" b="1" i="0" u="none" strike="noStrike" dirty="0" err="1">
                <a:effectLst/>
              </a:rPr>
              <a:t>predecir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tiempos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óptimos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evitar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defectos</a:t>
            </a:r>
            <a:r>
              <a:rPr lang="en-US" b="0" i="0" u="none" strike="noStrike" dirty="0">
                <a:effectLst/>
              </a:rPr>
              <a:t>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3073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7A9-9B71-50A8-0018-7641442E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br>
              <a:rPr lang="en-US" b="1" i="0" u="none" strike="noStrike" dirty="0">
                <a:solidFill>
                  <a:schemeClr val="bg1"/>
                </a:solidFill>
                <a:effectLst/>
              </a:rPr>
            </a:br>
            <a:endParaRPr lang="en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9CE3A-B5D6-BFDC-5B95-A6198E5E2C6B}"/>
              </a:ext>
            </a:extLst>
          </p:cNvPr>
          <p:cNvSpPr txBox="1"/>
          <p:nvPr/>
        </p:nvSpPr>
        <p:spPr>
          <a:xfrm>
            <a:off x="457200" y="239856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Contexto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planta industrial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(5 kg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con 30%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periodo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cumpliendo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deseada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25%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DDB5697-0056-F733-2F2B-A57F6868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4618511"/>
            <a:ext cx="3439968" cy="1116116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6C4D2F2E-A1F3-FE16-4DB6-3C0879B5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7227"/>
            <a:ext cx="4085389" cy="2031325"/>
          </a:xfrm>
          <a:prstGeom prst="rect">
            <a:avLst/>
          </a:prstGeom>
        </p:spPr>
      </p:pic>
      <p:pic>
        <p:nvPicPr>
          <p:cNvPr id="11" name="Picture 10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EF542D15-7EDA-FEBF-C945-7E557F98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64" y="4494489"/>
            <a:ext cx="3439969" cy="18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71BDB2-E042-47E8-9684-D96BFF49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96" y="1183986"/>
            <a:ext cx="4264313" cy="1947684"/>
          </a:xfrm>
          <a:prstGeom prst="rect">
            <a:avLst/>
          </a:prstGeom>
        </p:spPr>
      </p:pic>
      <p:pic>
        <p:nvPicPr>
          <p:cNvPr id="9" name="Picture 8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769EA96D-6B9D-96BD-6AEA-7560FEC7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13" y="1183986"/>
            <a:ext cx="5657117" cy="3334327"/>
          </a:xfrm>
          <a:prstGeom prst="rect">
            <a:avLst/>
          </a:prstGeom>
        </p:spPr>
      </p:pic>
      <p:pic>
        <p:nvPicPr>
          <p:cNvPr id="11" name="Picture 10" descr="A yellow grid with a blue and purple line&#10;&#10;AI-generated content may be incorrect.">
            <a:extLst>
              <a:ext uri="{FF2B5EF4-FFF2-40B4-BE49-F238E27FC236}">
                <a16:creationId xmlns:a16="http://schemas.microsoft.com/office/drawing/2014/main" id="{275959DE-599C-31E3-777D-3A4A80CF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9" y="3429000"/>
            <a:ext cx="5514109" cy="32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DD6E-853C-C28F-F190-F83A4015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Optimización de la cadena de suministro de madera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7364-3354-2079-175F-2600270CEBF2}"/>
              </a:ext>
            </a:extLst>
          </p:cNvPr>
          <p:cNvSpPr txBox="1"/>
          <p:nvPr/>
        </p:nvSpPr>
        <p:spPr>
          <a:xfrm>
            <a:off x="493986" y="2195248"/>
            <a:ext cx="1059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Imaginemos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forestal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recolecta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proveedores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distintos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ubicados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puntos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Esta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procesamiento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Transportar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asociado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que se dirige.</a:t>
            </a:r>
          </a:p>
        </p:txBody>
      </p:sp>
      <p:pic>
        <p:nvPicPr>
          <p:cNvPr id="7" name="Picture 6" descr="A diagram of lines and arrows&#10;&#10;AI-generated content may be incorrect.">
            <a:extLst>
              <a:ext uri="{FF2B5EF4-FFF2-40B4-BE49-F238E27FC236}">
                <a16:creationId xmlns:a16="http://schemas.microsoft.com/office/drawing/2014/main" id="{09CDE609-1AC9-D2D2-2D16-E3A49A86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4" y="3429000"/>
            <a:ext cx="5188294" cy="3089658"/>
          </a:xfrm>
          <a:prstGeom prst="rect">
            <a:avLst/>
          </a:prstGeom>
        </p:spPr>
      </p:pic>
      <p:pic>
        <p:nvPicPr>
          <p:cNvPr id="9" name="Picture 8" descr="A graph with brown bars&#10;&#10;AI-generated content may be incorrect.">
            <a:extLst>
              <a:ext uri="{FF2B5EF4-FFF2-40B4-BE49-F238E27FC236}">
                <a16:creationId xmlns:a16="http://schemas.microsoft.com/office/drawing/2014/main" id="{E1F639AD-1A49-EDDB-D8D1-93BC20FA5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97" y="3395577"/>
            <a:ext cx="5188294" cy="3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40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73B14-CF32-ED1A-9AC8-3D925DBD95BA}"/>
              </a:ext>
            </a:extLst>
          </p:cNvPr>
          <p:cNvSpPr txBox="1"/>
          <p:nvPr/>
        </p:nvSpPr>
        <p:spPr>
          <a:xfrm>
            <a:off x="358524" y="1243425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🎯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responder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pregunta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simple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poderosa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¿</a:t>
            </a:r>
            <a:r>
              <a:rPr lang="en-US" b="1" dirty="0" err="1">
                <a:solidFill>
                  <a:schemeClr val="bg1"/>
                </a:solidFill>
              </a:rPr>
              <a:t>Cómo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debemos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distribuir</a:t>
            </a:r>
            <a:r>
              <a:rPr lang="en-US" b="1" dirty="0">
                <a:solidFill>
                  <a:schemeClr val="bg1"/>
                </a:solidFill>
              </a:rPr>
              <a:t> la </a:t>
            </a:r>
            <a:r>
              <a:rPr lang="en-US" b="1" dirty="0" err="1">
                <a:solidFill>
                  <a:schemeClr val="bg1"/>
                </a:solidFill>
              </a:rPr>
              <a:t>madera</a:t>
            </a:r>
            <a:r>
              <a:rPr lang="en-US" b="1" dirty="0">
                <a:solidFill>
                  <a:schemeClr val="bg1"/>
                </a:solidFill>
              </a:rPr>
              <a:t> entre </a:t>
            </a:r>
            <a:r>
              <a:rPr lang="en-US" b="1" dirty="0" err="1">
                <a:solidFill>
                  <a:schemeClr val="bg1"/>
                </a:solidFill>
              </a:rPr>
              <a:t>proveedores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hornos</a:t>
            </a:r>
            <a:r>
              <a:rPr lang="en-US" b="1" dirty="0">
                <a:solidFill>
                  <a:schemeClr val="bg1"/>
                </a:solidFill>
              </a:rPr>
              <a:t> para </a:t>
            </a:r>
            <a:r>
              <a:rPr lang="en-US" b="1" dirty="0" err="1">
                <a:solidFill>
                  <a:schemeClr val="bg1"/>
                </a:solidFill>
              </a:rPr>
              <a:t>minimizar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costo</a:t>
            </a:r>
            <a:r>
              <a:rPr lang="en-US" b="1" dirty="0">
                <a:solidFill>
                  <a:schemeClr val="bg1"/>
                </a:solidFill>
              </a:rPr>
              <a:t> total de </a:t>
            </a:r>
            <a:r>
              <a:rPr lang="en-US" b="1" dirty="0" err="1">
                <a:solidFill>
                  <a:schemeClr val="bg1"/>
                </a:solidFill>
              </a:rPr>
              <a:t>transporte</a:t>
            </a:r>
            <a:r>
              <a:rPr lang="en-US" b="1" dirty="0">
                <a:solidFill>
                  <a:schemeClr val="bg1"/>
                </a:solidFill>
              </a:rPr>
              <a:t>, sin </a:t>
            </a:r>
            <a:r>
              <a:rPr lang="en-US" b="1" dirty="0" err="1">
                <a:solidFill>
                  <a:schemeClr val="bg1"/>
                </a:solidFill>
              </a:rPr>
              <a:t>sobrepasar</a:t>
            </a:r>
            <a:r>
              <a:rPr lang="en-US" b="1" dirty="0">
                <a:solidFill>
                  <a:schemeClr val="bg1"/>
                </a:solidFill>
              </a:rPr>
              <a:t> las </a:t>
            </a:r>
            <a:r>
              <a:rPr lang="en-US" b="1" dirty="0" err="1">
                <a:solidFill>
                  <a:schemeClr val="bg1"/>
                </a:solidFill>
              </a:rPr>
              <a:t>capacidades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3C31E-764A-314B-0D0C-210F6372BC0C}"/>
              </a:ext>
            </a:extLst>
          </p:cNvPr>
          <p:cNvSpPr txBox="1"/>
          <p:nvPr/>
        </p:nvSpPr>
        <p:spPr>
          <a:xfrm>
            <a:off x="360868" y="295690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🧠 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resolvemos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típico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lineal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variables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representan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total.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restricciones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garantizan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ningún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envíe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lo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ofrecer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reciba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exactamente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58AC9-41FD-6B55-7418-5E8C774E81D9}"/>
              </a:ext>
            </a:extLst>
          </p:cNvPr>
          <p:cNvSpPr txBox="1"/>
          <p:nvPr/>
        </p:nvSpPr>
        <p:spPr>
          <a:xfrm>
            <a:off x="6215130" y="124342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Resultado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distribución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mínimo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365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unidades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aprovecha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balanceada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evidencia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matemática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apoyar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decisiones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logísticas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complejas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1" name="Picture 10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C953E93-9CDA-E232-2736-448C93E8F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06" y="3280783"/>
            <a:ext cx="4806542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E6A83-EC5A-8EC0-AE69-B3D87C2A08AE}"/>
              </a:ext>
            </a:extLst>
          </p:cNvPr>
          <p:cNvSpPr txBox="1"/>
          <p:nvPr/>
        </p:nvSpPr>
        <p:spPr>
          <a:xfrm>
            <a:off x="196559" y="1376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Calor: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no solo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eléctrica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DD6C-94D7-A316-2CD6-3FA90B40A07F}"/>
              </a:ext>
            </a:extLst>
          </p:cNvPr>
          <p:cNvSpPr txBox="1"/>
          <p:nvPr/>
        </p:nvSpPr>
        <p:spPr>
          <a:xfrm>
            <a:off x="196559" y="185415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cuerpo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53F69-B4BB-3DAB-2746-739AB9697267}"/>
              </a:ext>
            </a:extLst>
          </p:cNvPr>
          <p:cNvSpPr txBox="1"/>
          <p:nvPr/>
        </p:nvSpPr>
        <p:spPr>
          <a:xfrm>
            <a:off x="2112579" y="3292522"/>
            <a:ext cx="79668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Modos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principales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🧱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sólido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 entre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sólidos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contacto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plancha caliente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mesa.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🌬️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gas)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circulando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alrededor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pieza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Radiación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☀️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ondas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electromagnéticas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necesidad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medio material.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llega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sol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incandescente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diagram of a moving fluid&#10;&#10;AI-generated content may be incorrect.">
            <a:extLst>
              <a:ext uri="{FF2B5EF4-FFF2-40B4-BE49-F238E27FC236}">
                <a16:creationId xmlns:a16="http://schemas.microsoft.com/office/drawing/2014/main" id="{4BCE47C5-748A-EC00-DD92-32C84B6B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24" y="1727336"/>
            <a:ext cx="4014066" cy="15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F3013-51CD-7F00-9CDC-277D8ADEA911}"/>
              </a:ext>
            </a:extLst>
          </p:cNvPr>
          <p:cNvSpPr txBox="1"/>
          <p:nvPr/>
        </p:nvSpPr>
        <p:spPr>
          <a:xfrm>
            <a:off x="853612" y="1030063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Masa y Calor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Madera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EB482-4C66-9D1D-70A7-2A200FDA8FE7}"/>
              </a:ext>
            </a:extLst>
          </p:cNvPr>
          <p:cNvSpPr txBox="1"/>
          <p:nvPr/>
        </p:nvSpPr>
        <p:spPr>
          <a:xfrm>
            <a:off x="858160" y="148240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especies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químicas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baja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🔁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luego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D9EB-1236-CA6B-0981-5028C444A10D}"/>
              </a:ext>
            </a:extLst>
          </p:cNvPr>
          <p:cNvSpPr txBox="1"/>
          <p:nvPr/>
        </p:nvSpPr>
        <p:spPr>
          <a:xfrm>
            <a:off x="956442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(Ley de Fick)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sustancia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D3DD0-190E-EEA8-B402-D388E809DF92}"/>
              </a:ext>
            </a:extLst>
          </p:cNvPr>
          <p:cNvSpPr txBox="1"/>
          <p:nvPr/>
        </p:nvSpPr>
        <p:spPr>
          <a:xfrm>
            <a:off x="956442" y="449842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J: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[kg/m²·s]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[m²/s]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[kg/m³]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3" name="Picture 12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FD6DF500-6E41-5542-3B8B-23DF575B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93" y="1430475"/>
            <a:ext cx="1549400" cy="838200"/>
          </a:xfrm>
          <a:prstGeom prst="rect">
            <a:avLst/>
          </a:prstGeom>
        </p:spPr>
      </p:pic>
      <p:pic>
        <p:nvPicPr>
          <p:cNvPr id="15" name="Picture 14" descr="Diagram of 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183E1B2-ECC0-9228-E904-64E8E366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58" y="2718920"/>
            <a:ext cx="3507482" cy="272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9B2F7-3BF2-F771-335B-4EE7ED42E90C}"/>
              </a:ext>
            </a:extLst>
          </p:cNvPr>
          <p:cNvSpPr txBox="1"/>
          <p:nvPr/>
        </p:nvSpPr>
        <p:spPr>
          <a:xfrm>
            <a:off x="273269" y="108861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(Ley de Fourier)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propaga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[W/m²]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k: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m·K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🔥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promoviendo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3EA15BC2-C759-F3CD-FDB5-15D99963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1088611"/>
            <a:ext cx="13589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7BB2E-E637-725A-0720-CD52B4403F3E}"/>
              </a:ext>
            </a:extLst>
          </p:cNvPr>
          <p:cNvSpPr txBox="1"/>
          <p:nvPr/>
        </p:nvSpPr>
        <p:spPr>
          <a:xfrm>
            <a:off x="525517" y="399796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interior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interior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migra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afuera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masa)</a:t>
            </a:r>
          </a:p>
        </p:txBody>
      </p:sp>
      <p:pic>
        <p:nvPicPr>
          <p:cNvPr id="13" name="Picture 12" descr="Diagram of a heat transfer process&#10;&#10;AI-generated content may be incorrect.">
            <a:extLst>
              <a:ext uri="{FF2B5EF4-FFF2-40B4-BE49-F238E27FC236}">
                <a16:creationId xmlns:a16="http://schemas.microsoft.com/office/drawing/2014/main" id="{85CD3717-7976-2544-FA9C-4C81F9707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2230870"/>
            <a:ext cx="4055667" cy="34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4.  Various possible modes of water transport in different types of wood adapted from Chen et al.[Citation15] Penvern et al.[Citation16] and Cocusse et al.[Citation17]">
            <a:extLst>
              <a:ext uri="{FF2B5EF4-FFF2-40B4-BE49-F238E27FC236}">
                <a16:creationId xmlns:a16="http://schemas.microsoft.com/office/drawing/2014/main" id="{476F353D-1392-C53B-9D40-1C84E4DE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8" y="1332362"/>
            <a:ext cx="5201653" cy="38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3.  Moisture content gradients along board thickness for sapwood (a) and heartwood (b) at different drying times.[Citation3]">
            <a:extLst>
              <a:ext uri="{FF2B5EF4-FFF2-40B4-BE49-F238E27FC236}">
                <a16:creationId xmlns:a16="http://schemas.microsoft.com/office/drawing/2014/main" id="{3F627C4C-D45F-2385-47F9-A39957CC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41" y="1332362"/>
            <a:ext cx="6094476" cy="31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8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639448-C0E2-312F-0A8D-EB8B41CE75AD}"/>
              </a:ext>
            </a:extLst>
          </p:cNvPr>
          <p:cNvSpPr txBox="1"/>
          <p:nvPr/>
        </p:nvSpPr>
        <p:spPr>
          <a:xfrm>
            <a:off x="283779" y="1112682"/>
            <a:ext cx="11698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Situación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cm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espesor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100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atraviesa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suponiendo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régimen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estacionario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C979CCF-F834-7CBC-D334-1BE23C73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2388476"/>
            <a:ext cx="3098800" cy="25146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DD02B-848E-9BE1-AD1B-42BCF43E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5106215"/>
            <a:ext cx="5095547" cy="935215"/>
          </a:xfrm>
          <a:prstGeom prst="rect">
            <a:avLst/>
          </a:prstGeom>
        </p:spPr>
      </p:pic>
      <p:pic>
        <p:nvPicPr>
          <p:cNvPr id="11" name="Picture 10" descr="A math problem with numbers and lines&#10;&#10;AI-generated content may be incorrect.">
            <a:extLst>
              <a:ext uri="{FF2B5EF4-FFF2-40B4-BE49-F238E27FC236}">
                <a16:creationId xmlns:a16="http://schemas.microsoft.com/office/drawing/2014/main" id="{C3E7E123-0EFF-F161-A746-9A65A096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11" y="2422635"/>
            <a:ext cx="4119398" cy="2184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55CFE3-FA79-DF99-06FE-5EE0203FE067}"/>
              </a:ext>
            </a:extLst>
          </p:cNvPr>
          <p:cNvSpPr txBox="1"/>
          <p:nvPr/>
        </p:nvSpPr>
        <p:spPr>
          <a:xfrm>
            <a:off x="8126247" y="2422635"/>
            <a:ext cx="38555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rgbClr val="FFFF00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Interpretación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roble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mayor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conductor.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cedro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aísla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permitiendo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preferirían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maderas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conductividad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12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7C8663-39EC-E114-FC57-DD92ED4DDD0D}"/>
              </a:ext>
            </a:extLst>
          </p:cNvPr>
          <p:cNvSpPr txBox="1"/>
          <p:nvPr/>
        </p:nvSpPr>
        <p:spPr>
          <a:xfrm>
            <a:off x="178676" y="1138617"/>
            <a:ext cx="1178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contenido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seco.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Después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cierto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masa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de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circundante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simplificada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Ley de Fick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4A3696A6-4578-1F66-6F7B-9B56A7F1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2756338"/>
            <a:ext cx="2552700" cy="1974850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119D6C99-1C07-A2AB-933B-37466586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2756338"/>
            <a:ext cx="3780878" cy="1312147"/>
          </a:xfrm>
          <a:prstGeom prst="rect">
            <a:avLst/>
          </a:prstGeom>
        </p:spPr>
      </p:pic>
      <p:pic>
        <p:nvPicPr>
          <p:cNvPr id="11" name="Picture 10" descr="A number with numbers and a few words&#10;&#10;AI-generated content may be incorrect.">
            <a:extLst>
              <a:ext uri="{FF2B5EF4-FFF2-40B4-BE49-F238E27FC236}">
                <a16:creationId xmlns:a16="http://schemas.microsoft.com/office/drawing/2014/main" id="{D02D3CB1-7E71-4D9F-0DB8-44E25823F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4068485"/>
            <a:ext cx="5664419" cy="1091456"/>
          </a:xfrm>
          <a:prstGeom prst="rect">
            <a:avLst/>
          </a:prstGeom>
        </p:spPr>
      </p:pic>
      <p:pic>
        <p:nvPicPr>
          <p:cNvPr id="13" name="Picture 12" descr="A math problem with numbers and equations&#10;&#10;AI-generated content may be incorrect.">
            <a:extLst>
              <a:ext uri="{FF2B5EF4-FFF2-40B4-BE49-F238E27FC236}">
                <a16:creationId xmlns:a16="http://schemas.microsoft.com/office/drawing/2014/main" id="{D7E8FD3F-F8EC-6AE7-EA71-0AB7B9EA4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81" y="2501462"/>
            <a:ext cx="2954991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03090-87D7-6C34-C46E-89EFFACCFDE4}"/>
              </a:ext>
            </a:extLst>
          </p:cNvPr>
          <p:cNvSpPr txBox="1"/>
          <p:nvPr/>
        </p:nvSpPr>
        <p:spPr>
          <a:xfrm>
            <a:off x="178676" y="5103674"/>
            <a:ext cx="8524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¿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útil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práctica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conoces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Simular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acoplados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ventilación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dañar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demasiado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alto).</a:t>
            </a:r>
          </a:p>
        </p:txBody>
      </p:sp>
    </p:spTree>
    <p:extLst>
      <p:ext uri="{BB962C8B-B14F-4D97-AF65-F5344CB8AC3E}">
        <p14:creationId xmlns:p14="http://schemas.microsoft.com/office/powerpoint/2010/main" val="332064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58757-A62F-DC9F-E253-92CCF4582589}"/>
              </a:ext>
            </a:extLst>
          </p:cNvPr>
          <p:cNvSpPr txBox="1"/>
          <p:nvPr/>
        </p:nvSpPr>
        <p:spPr>
          <a:xfrm>
            <a:off x="252247" y="1204224"/>
            <a:ext cx="9165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🔍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regiones, 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Ley de Fick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Durante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ocurre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etapas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consecutivas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</p:txBody>
      </p:sp>
      <p:pic>
        <p:nvPicPr>
          <p:cNvPr id="7" name="Picture 6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DA76FAA6-B8D2-1A48-8D65-00505564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1850555"/>
            <a:ext cx="4498647" cy="1901020"/>
          </a:xfrm>
          <a:prstGeom prst="rect">
            <a:avLst/>
          </a:prstGeom>
        </p:spPr>
      </p:pic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68EC9F59-3E05-78BE-A8EE-C8EB3153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3751575"/>
            <a:ext cx="4498647" cy="1109161"/>
          </a:xfrm>
          <a:prstGeom prst="rect">
            <a:avLst/>
          </a:prstGeom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BD64141-8841-9C8B-31A5-DFB53AE2F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4860737"/>
            <a:ext cx="4498647" cy="933098"/>
          </a:xfrm>
          <a:prstGeom prst="rect">
            <a:avLst/>
          </a:prstGeom>
        </p:spPr>
      </p:pic>
      <p:pic>
        <p:nvPicPr>
          <p:cNvPr id="13" name="Picture 12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623C8AD1-F2D2-8BAE-BC84-17C0DDD6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9" y="1850555"/>
            <a:ext cx="5034457" cy="2256589"/>
          </a:xfrm>
          <a:prstGeom prst="rect">
            <a:avLst/>
          </a:prstGeom>
        </p:spPr>
      </p:pic>
      <p:pic>
        <p:nvPicPr>
          <p:cNvPr id="15" name="Picture 14" descr="A diagram of a mass diffusion&#10;&#10;AI-generated content may be incorrect.">
            <a:extLst>
              <a:ext uri="{FF2B5EF4-FFF2-40B4-BE49-F238E27FC236}">
                <a16:creationId xmlns:a16="http://schemas.microsoft.com/office/drawing/2014/main" id="{46D233CE-4AB9-F836-CFD9-455CDD19A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207" y="4306155"/>
            <a:ext cx="3707792" cy="2471861"/>
          </a:xfrm>
          <a:prstGeom prst="rect">
            <a:avLst/>
          </a:prstGeom>
        </p:spPr>
      </p:pic>
      <p:pic>
        <p:nvPicPr>
          <p:cNvPr id="3" name="Picture 2" descr="A white and grey rectangular object&#10;&#10;AI-generated content may be incorrect.">
            <a:extLst>
              <a:ext uri="{FF2B5EF4-FFF2-40B4-BE49-F238E27FC236}">
                <a16:creationId xmlns:a16="http://schemas.microsoft.com/office/drawing/2014/main" id="{88FAA106-4D45-4CBC-0F4A-58A798DF3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89" y="5920091"/>
            <a:ext cx="5034457" cy="6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0360898E71D547BC28B9647A10F17B" ma:contentTypeVersion="9" ma:contentTypeDescription="Crear nuevo documento." ma:contentTypeScope="" ma:versionID="e094feb2c3c8091a2ff79ca45f44a727">
  <xsd:schema xmlns:xsd="http://www.w3.org/2001/XMLSchema" xmlns:xs="http://www.w3.org/2001/XMLSchema" xmlns:p="http://schemas.microsoft.com/office/2006/metadata/properties" xmlns:ns2="1dcbd2b2-a344-4b58-b203-68377df1d82b" targetNamespace="http://schemas.microsoft.com/office/2006/metadata/properties" ma:root="true" ma:fieldsID="c43ea2eaa7efc8bfcc8ca21d71ac1488" ns2:_="">
    <xsd:import namespace="1dcbd2b2-a344-4b58-b203-68377df1d82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bd2b2-a344-4b58-b203-68377df1d82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b9eb28b8-418d-4e4f-834a-21a5a75d3e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cbd2b2-a344-4b58-b203-68377df1d8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FA3A5-9B46-4E9E-845E-08D36F86F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bd2b2-a344-4b58-b203-68377df1d8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DBCE57-A511-4B34-8DA9-8E01657CDEB9}">
  <ds:schemaRefs>
    <ds:schemaRef ds:uri="http://schemas.microsoft.com/office/2006/metadata/properties"/>
    <ds:schemaRef ds:uri="http://schemas.microsoft.com/office/infopath/2007/PartnerControls"/>
    <ds:schemaRef ds:uri="1dcbd2b2-a344-4b58-b203-68377df1d82b"/>
  </ds:schemaRefs>
</ds:datastoreItem>
</file>

<file path=customXml/itemProps3.xml><?xml version="1.0" encoding="utf-8"?>
<ds:datastoreItem xmlns:ds="http://schemas.openxmlformats.org/officeDocument/2006/customXml" ds:itemID="{C5BE5F80-46D7-49C8-AEDE-A32339AFE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1668</Words>
  <Application>Microsoft Macintosh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-webkit-standard</vt:lpstr>
      <vt:lpstr>Arial</vt:lpstr>
      <vt:lpstr>Calibri</vt:lpstr>
      <vt:lpstr>Calibri Light</vt:lpstr>
      <vt:lpstr>Tema de Office</vt:lpstr>
      <vt:lpstr>CULTURA DE LA MADERA: saberes tradicionales en diálogo con la Ciencia, la innovación y la sostenibilidad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📌 Recomendaciones finales para la industria </vt:lpstr>
      <vt:lpstr>🔧 Problema de optimización: diseño óptimo de un proceso de secado por convección </vt:lpstr>
      <vt:lpstr>PowerPoint Presentation</vt:lpstr>
      <vt:lpstr>Optimización de la cadena de suministro de madera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Julian Aguirre Velez</dc:creator>
  <cp:lastModifiedBy>Whady Felipe Florez Escobar</cp:lastModifiedBy>
  <cp:revision>9</cp:revision>
  <dcterms:created xsi:type="dcterms:W3CDTF">2025-03-26T22:17:48Z</dcterms:created>
  <dcterms:modified xsi:type="dcterms:W3CDTF">2025-03-31T14:45:52Z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0x010100C70360898E71D547BC28B9647A10F17B</vt:lpwstr>
  </property>
</Properties>
</file>